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6" r:id="rId1"/>
  </p:sldMasterIdLst>
  <p:notesMasterIdLst>
    <p:notesMasterId r:id="rId19"/>
  </p:notesMasterIdLst>
  <p:sldIdLst>
    <p:sldId id="256" r:id="rId2"/>
    <p:sldId id="257" r:id="rId3"/>
    <p:sldId id="258" r:id="rId4"/>
    <p:sldId id="261" r:id="rId5"/>
    <p:sldId id="260" r:id="rId6"/>
    <p:sldId id="271" r:id="rId7"/>
    <p:sldId id="273" r:id="rId8"/>
    <p:sldId id="270" r:id="rId9"/>
    <p:sldId id="264" r:id="rId10"/>
    <p:sldId id="272" r:id="rId11"/>
    <p:sldId id="262" r:id="rId12"/>
    <p:sldId id="274" r:id="rId13"/>
    <p:sldId id="275" r:id="rId14"/>
    <p:sldId id="276" r:id="rId15"/>
    <p:sldId id="277" r:id="rId16"/>
    <p:sldId id="278" r:id="rId17"/>
    <p:sldId id="26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43" autoAdjust="0"/>
    <p:restoredTop sz="94050" autoAdjust="0"/>
  </p:normalViewPr>
  <p:slideViewPr>
    <p:cSldViewPr snapToGrid="0">
      <p:cViewPr>
        <p:scale>
          <a:sx n="83" d="100"/>
          <a:sy n="83" d="100"/>
        </p:scale>
        <p:origin x="87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46668B-842E-462B-B019-75C430768607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E4F211-ED86-4BE1-9D50-43CB00B58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933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E4F211-ED86-4BE1-9D50-43CB00B58AC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967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D7EC3-70D9-4671-ACAC-1D2ED1B95F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579FBF-50EE-4D3E-AD02-817F067462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35EA3F-261D-463A-8F82-CFD026E7D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F1D9A6-385D-40FF-BE32-77DCDEF0E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B62BA0-910B-4A1F-90CF-B7601FF60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649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57279-0BE9-4735-8E68-FA9D4C13F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CD2597-AF79-4395-A535-9527C7BB8D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75280-8108-4817-865C-70878057C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2/9/2020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D9FDC6-AB9A-43A6-AAAC-75A8B3B7D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739543-C1EB-4528-8D5E-C993D8FD7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409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59FF6C-89D0-428E-AC72-1511640C74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0D9A06-BB47-493E-BEF3-744CFDB235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9B52C-6C00-46BF-8A77-01761AFDA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8B40B8-CCD0-4802-91C0-82A62B82C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75874-3227-4753-8F38-5748C3C8A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784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686BC-BD04-4CF4-9D31-3A420684B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A2245-809F-45CD-9ABC-3E900E7EB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8369F-E837-469A-BB03-832E02EE0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1AAEF-1768-4CF0-A5B9-CA8F11978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4E705C-62CD-4A66-B506-58B69CEE1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246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3E138-264F-479D-AE3A-158E88689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12023B-BCC8-4CB8-BBCC-97E420C29E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63A13B-CDD8-4C95-80D6-8A46CE7CB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67A415-24E1-49A7-8129-FD1570EE2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E647B8-0D43-4ED7-9912-6D43F4580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152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F8FC7-7E8B-4E97-BE1E-98B5D403F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364BF-2081-40E3-A16A-61A3E1B653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BF6AFE-E392-4688-8FDF-5EF298D8C8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A1C5B-7B83-46EE-B4C3-B9DF4F6F0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2/9/2020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D12932-EEF0-4204-8EEE-5C2ECEFE7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0BC7A5-A081-4372-ACF5-B6AA118C9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605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E01B7-B52E-40E0-9915-6F345BD63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2A184-43AE-4944-B647-F1F6262F30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7829F0-2E4C-4AA6-A361-DFBA3FB711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2382EF-7730-4336-AD13-F9EC990997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4FB2AF-AC88-46C1-932C-DB82E24FE6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6DADD0-B994-491D-82D1-E4FCE4681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E79BF2-ECC1-4B79-9B4D-DAD300329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B9ABDC-9918-4F8B-86AB-B92C1B6E2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471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FE100-2939-480A-9731-8257538CE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454925-A262-4EE1-BAF1-3074447A7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2C23D0-1564-459B-998B-46FC69A53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5EF067-2E07-4A66-88AC-CD869B2F1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849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660212-8E94-4C92-B763-0CB71E9AC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8E56AB-891E-4F30-B88F-F68174819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341318-F205-49C0-A633-6EBF94931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030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255F1-980D-46C9-BF35-CAEB378EC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EBCBE-08E3-463E-A383-3008541CE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87DA9D-2962-4401-9DAA-86B90E9AF1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B8069E-5B12-421F-9C62-05F6B67A2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2/9/2020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4FB265-568C-4272-B558-3DC744AC1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AD2461-A03F-48F0-BE76-C002CDE79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828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19D26-B05E-4A23-AB53-438F47779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9483E2-D5B4-4C91-83BF-9CA65CF665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8176A3-71C6-4F73-8EEA-8D6F10E376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3319BA-E9D4-41CD-A4D1-47409D608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2/9/2020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05D33B-94E2-482B-87EA-2537F7C1C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590EC2-A98D-463A-B5CC-7B197637E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044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FA0895-20D4-48BC-B088-8A574CD00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AC320-6B47-4246-BC51-ABACA8E75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5593B-1E26-4B9A-9412-05462F07DE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9652EC-BF09-410F-A531-9AD5BCCB21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52B1E-7347-41C3-9768-26E8B68045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870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001903"/>
            <a:ext cx="9925664" cy="1828801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  <a:latin typeface="Gill Sans MT" panose="020B0502020104020203" pitchFamily="34" charset="0"/>
              </a:rPr>
              <a:t>IoT Smart Energy Meter with   Load Control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8802807" y="269930"/>
            <a:ext cx="3389193" cy="3159070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By:</a:t>
            </a:r>
          </a:p>
          <a:p>
            <a:r>
              <a:rPr lang="en-US" dirty="0">
                <a:latin typeface="Gill Sans MT" panose="020B0502020104020203" pitchFamily="34" charset="0"/>
              </a:rPr>
              <a:t>OLADIPO Abdullah Akinwumi</a:t>
            </a:r>
          </a:p>
          <a:p>
            <a:r>
              <a:rPr lang="en-US" dirty="0">
                <a:latin typeface="Gill Sans MT" panose="020B0502020104020203" pitchFamily="34" charset="0"/>
              </a:rPr>
              <a:t>EEG / 2014 / 083</a:t>
            </a:r>
          </a:p>
          <a:p>
            <a:endParaRPr lang="en-US" dirty="0">
              <a:latin typeface="Gill Sans MT" panose="020B0502020104020203" pitchFamily="34" charset="0"/>
            </a:endParaRPr>
          </a:p>
          <a:p>
            <a:r>
              <a:rPr lang="en-US" dirty="0">
                <a:latin typeface="Gill Sans MT" panose="020B0502020104020203" pitchFamily="34" charset="0"/>
              </a:rPr>
              <a:t>Supervised by:</a:t>
            </a:r>
          </a:p>
          <a:p>
            <a:r>
              <a:rPr lang="en-US" dirty="0">
                <a:latin typeface="Gill Sans MT" panose="020B0502020104020203" pitchFamily="34" charset="0"/>
              </a:rPr>
              <a:t>Dr. (Mrs.)  Offiong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1DF273-2F22-4695-AFF5-30283F3A0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296"/>
            <a:ext cx="8647289" cy="464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377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78"/>
    </mc:Choice>
    <mc:Fallback>
      <p:transition spd="slow" advTm="857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9A882-E8AB-406F-BE60-47655853B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687756" cy="1325563"/>
          </a:xfrm>
        </p:spPr>
        <p:txBody>
          <a:bodyPr/>
          <a:lstStyle/>
          <a:p>
            <a:pPr algn="ctr"/>
            <a:r>
              <a:rPr lang="en-US" dirty="0">
                <a:latin typeface="Gill Sans MT" panose="020B0502020104020203" pitchFamily="34" charset="0"/>
              </a:rPr>
              <a:t>Schematic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AEB11DA-A679-43CE-A693-20D2531732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1926" y="1690688"/>
            <a:ext cx="5954074" cy="434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211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456"/>
    </mc:Choice>
    <mc:Fallback>
      <p:transition spd="slow" advTm="22456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223912" y="1983805"/>
            <a:ext cx="10668000" cy="970450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Gill Sans MT" panose="020B0502020104020203" pitchFamily="34" charset="0"/>
              </a:rPr>
              <a:t>Summary of components &gt;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26942" y="514572"/>
            <a:ext cx="10353762" cy="4879366"/>
          </a:xfrm>
        </p:spPr>
        <p:txBody>
          <a:bodyPr>
            <a:noAutofit/>
          </a:bodyPr>
          <a:lstStyle/>
          <a:p>
            <a:pPr lvl="8">
              <a:lnSpc>
                <a:spcPct val="150000"/>
              </a:lnSpc>
            </a:pPr>
            <a:r>
              <a:rPr lang="en-US" sz="2800" dirty="0">
                <a:latin typeface="Gill Sans MT" panose="020B0502020104020203" pitchFamily="34" charset="0"/>
              </a:rPr>
              <a:t>ESP 32 Microcontroller </a:t>
            </a:r>
          </a:p>
          <a:p>
            <a:pPr lvl="8">
              <a:lnSpc>
                <a:spcPct val="150000"/>
              </a:lnSpc>
            </a:pPr>
            <a:r>
              <a:rPr lang="en-US" sz="2800" dirty="0">
                <a:latin typeface="Gill Sans MT" panose="020B0502020104020203" pitchFamily="34" charset="0"/>
              </a:rPr>
              <a:t>Relay</a:t>
            </a:r>
          </a:p>
          <a:p>
            <a:pPr lvl="8">
              <a:lnSpc>
                <a:spcPct val="150000"/>
              </a:lnSpc>
            </a:pPr>
            <a:r>
              <a:rPr lang="en-US" sz="2800" dirty="0">
                <a:latin typeface="Gill Sans MT" panose="020B0502020104020203" pitchFamily="34" charset="0"/>
              </a:rPr>
              <a:t>SCT-013-000 Current Sensor</a:t>
            </a:r>
          </a:p>
          <a:p>
            <a:pPr lvl="8">
              <a:lnSpc>
                <a:spcPct val="150000"/>
              </a:lnSpc>
            </a:pPr>
            <a:r>
              <a:rPr lang="en-US" sz="2800" dirty="0">
                <a:latin typeface="Gill Sans MT" panose="020B0502020104020203" pitchFamily="34" charset="0"/>
              </a:rPr>
              <a:t>Internet gateway</a:t>
            </a:r>
          </a:p>
          <a:p>
            <a:pPr lvl="8">
              <a:lnSpc>
                <a:spcPct val="150000"/>
              </a:lnSpc>
            </a:pPr>
            <a:r>
              <a:rPr lang="en-US" sz="2800" dirty="0">
                <a:latin typeface="Gill Sans MT" panose="020B0502020104020203" pitchFamily="34" charset="0"/>
              </a:rPr>
              <a:t>Dashboard</a:t>
            </a:r>
          </a:p>
          <a:p>
            <a:pPr lvl="8">
              <a:lnSpc>
                <a:spcPct val="150000"/>
              </a:lnSpc>
            </a:pPr>
            <a:r>
              <a:rPr lang="en-US" sz="2800" dirty="0">
                <a:latin typeface="Gill Sans MT" panose="020B0502020104020203" pitchFamily="34" charset="0"/>
              </a:rPr>
              <a:t>Load devices</a:t>
            </a:r>
          </a:p>
          <a:p>
            <a:pPr lvl="8">
              <a:lnSpc>
                <a:spcPct val="150000"/>
              </a:lnSpc>
            </a:pPr>
            <a:r>
              <a:rPr lang="en-US" sz="2800" dirty="0">
                <a:latin typeface="Gill Sans MT" panose="020B0502020104020203" pitchFamily="34" charset="0"/>
              </a:rPr>
              <a:t>Power Source </a:t>
            </a:r>
          </a:p>
          <a:p>
            <a:pPr lvl="8">
              <a:lnSpc>
                <a:spcPct val="100000"/>
              </a:lnSpc>
            </a:pPr>
            <a:r>
              <a:rPr lang="en-US" sz="2800" dirty="0">
                <a:latin typeface="Gill Sans MT" panose="020B0502020104020203" pitchFamily="34" charset="0"/>
              </a:rPr>
              <a:t>MQTT Server</a:t>
            </a:r>
          </a:p>
          <a:p>
            <a:pPr marL="3657600" lvl="8" indent="0">
              <a:lnSpc>
                <a:spcPct val="150000"/>
              </a:lnSpc>
              <a:buNone/>
            </a:pPr>
            <a:r>
              <a:rPr lang="en-US" sz="2800" dirty="0">
                <a:latin typeface="Gill Sans MT" panose="020B0502020104020203" pitchFamily="34" charset="0"/>
              </a:rPr>
              <a:t>(message queuing telemetry transport)</a:t>
            </a:r>
          </a:p>
          <a:p>
            <a:pPr marL="2800200" lvl="8" indent="0">
              <a:lnSpc>
                <a:spcPct val="150000"/>
              </a:lnSpc>
              <a:buNone/>
            </a:pPr>
            <a:endParaRPr lang="en-US" sz="24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8329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679"/>
    </mc:Choice>
    <mc:Fallback>
      <p:transition spd="slow" advTm="37679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5ED09C5-B3B4-4A53-9B01-76567B9D19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90216" y="1851950"/>
            <a:ext cx="5801784" cy="4720532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D2E3BB4-99A0-4D11-928C-CF0D42CB7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602" y="285518"/>
            <a:ext cx="10515600" cy="1006997"/>
          </a:xfrm>
        </p:spPr>
        <p:txBody>
          <a:bodyPr/>
          <a:lstStyle/>
          <a:p>
            <a:pPr algn="ctr"/>
            <a:r>
              <a:rPr lang="en-US" dirty="0">
                <a:latin typeface="Gill Sans MT" panose="020B0502020104020203" pitchFamily="34" charset="0"/>
              </a:rPr>
              <a:t>Result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FA2BB8-0ABB-43A5-A7A1-4B6B1FD44D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851950"/>
            <a:ext cx="5801784" cy="472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65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65"/>
    </mc:Choice>
    <mc:Fallback>
      <p:transition spd="slow" advTm="7565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44524-DD9A-48A3-8215-3C9EF6DDD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023467"/>
          </a:xfrm>
        </p:spPr>
        <p:txBody>
          <a:bodyPr/>
          <a:lstStyle/>
          <a:p>
            <a:pPr algn="ctr"/>
            <a:r>
              <a:rPr lang="en-US" dirty="0">
                <a:latin typeface="Gill Sans MT" panose="020B0502020104020203" pitchFamily="34" charset="0"/>
              </a:rPr>
              <a:t>Dashboard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1D9C16-9898-4725-B9B9-C529D36F15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838272"/>
            <a:ext cx="12192000" cy="5943600"/>
          </a:xfrm>
        </p:spPr>
      </p:pic>
    </p:spTree>
    <p:extLst>
      <p:ext uri="{BB962C8B-B14F-4D97-AF65-F5344CB8AC3E}">
        <p14:creationId xmlns:p14="http://schemas.microsoft.com/office/powerpoint/2010/main" val="3165043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17"/>
    </mc:Choice>
    <mc:Fallback>
      <p:transition spd="slow" advTm="7217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89AB8-279D-4180-A38D-B67135475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83848"/>
          </a:xfrm>
        </p:spPr>
        <p:txBody>
          <a:bodyPr/>
          <a:lstStyle/>
          <a:p>
            <a:pPr algn="ctr"/>
            <a:r>
              <a:rPr lang="en-US" dirty="0">
                <a:latin typeface="Gill Sans MT" panose="020B0502020104020203" pitchFamily="34" charset="0"/>
              </a:rPr>
              <a:t>Data log and visualization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E5AF66-A1CD-4325-9B43-9B71ADC0A7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7159" y="983850"/>
            <a:ext cx="11296892" cy="5703426"/>
          </a:xfrm>
        </p:spPr>
      </p:pic>
    </p:spTree>
    <p:extLst>
      <p:ext uri="{BB962C8B-B14F-4D97-AF65-F5344CB8AC3E}">
        <p14:creationId xmlns:p14="http://schemas.microsoft.com/office/powerpoint/2010/main" val="2695207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44"/>
    </mc:Choice>
    <mc:Fallback>
      <p:transition spd="slow" advTm="18344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D18EC-4D31-4A22-BFBA-92D617B3E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Gill Sans MT" panose="020B0502020104020203" pitchFamily="34" charset="0"/>
              </a:rPr>
              <a:t>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C23C4-2228-4A6F-8EFF-058B6AE58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94320" y="2141537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Gill Sans MT" panose="020B0502020104020203" pitchFamily="34" charset="0"/>
              </a:rPr>
              <a:t>Pay for what you use (e.g. Airbnb)</a:t>
            </a:r>
          </a:p>
          <a:p>
            <a:r>
              <a:rPr lang="en-US" sz="3600" dirty="0">
                <a:latin typeface="Gill Sans MT" panose="020B0502020104020203" pitchFamily="34" charset="0"/>
              </a:rPr>
              <a:t>Shared houses (e.g. Rent houses)</a:t>
            </a:r>
          </a:p>
          <a:p>
            <a:r>
              <a:rPr lang="en-US" sz="3600" dirty="0">
                <a:latin typeface="Gill Sans MT" panose="020B0502020104020203" pitchFamily="34" charset="0"/>
              </a:rPr>
              <a:t>Load control</a:t>
            </a:r>
          </a:p>
          <a:p>
            <a:r>
              <a:rPr lang="en-US" sz="3600" dirty="0">
                <a:latin typeface="Gill Sans MT" panose="020B0502020104020203" pitchFamily="34" charset="0"/>
              </a:rPr>
              <a:t>Timed switching</a:t>
            </a:r>
          </a:p>
          <a:p>
            <a:r>
              <a:rPr lang="en-US" sz="3600" dirty="0">
                <a:latin typeface="Gill Sans MT" panose="020B0502020104020203" pitchFamily="34" charset="0"/>
              </a:rPr>
              <a:t>Enhanced living condition (security inclusive)</a:t>
            </a:r>
          </a:p>
          <a:p>
            <a:r>
              <a:rPr lang="en-US" sz="3600" dirty="0">
                <a:latin typeface="Gill Sans MT" panose="020B0502020104020203" pitchFamily="34" charset="0"/>
              </a:rPr>
              <a:t>Data</a:t>
            </a:r>
          </a:p>
          <a:p>
            <a:r>
              <a:rPr lang="en-US" sz="3600" dirty="0">
                <a:latin typeface="Gill Sans MT" panose="020B0502020104020203" pitchFamily="34" charset="0"/>
              </a:rPr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3644669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858"/>
    </mc:Choice>
    <mc:Fallback>
      <p:transition spd="slow" advTm="34858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A473A56-CCD6-42AC-8E99-2F988EF982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6780" y="309341"/>
            <a:ext cx="8963113" cy="574933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5B96B42-B10C-4565-AF22-D3D58F76E37A}"/>
              </a:ext>
            </a:extLst>
          </p:cNvPr>
          <p:cNvSpPr/>
          <p:nvPr/>
        </p:nvSpPr>
        <p:spPr>
          <a:xfrm>
            <a:off x="2585012" y="608699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i="1" dirty="0">
                <a:solidFill>
                  <a:srgbClr val="000000"/>
                </a:solidFill>
                <a:latin typeface="TimesNewRomanPSMT"/>
              </a:rPr>
              <a:t>System overview of an IoT based energy monitoring system (</a:t>
            </a:r>
            <a:r>
              <a:rPr lang="en-US" i="1" dirty="0" err="1">
                <a:solidFill>
                  <a:srgbClr val="000000"/>
                </a:solidFill>
                <a:latin typeface="TimesNewRomanPSMT"/>
              </a:rPr>
              <a:t>Chooruang</a:t>
            </a:r>
            <a:r>
              <a:rPr lang="en-US" i="1" dirty="0">
                <a:solidFill>
                  <a:srgbClr val="000000"/>
                </a:solidFill>
                <a:latin typeface="TimesNewRomanPSMT"/>
              </a:rPr>
              <a:t> and </a:t>
            </a:r>
            <a:r>
              <a:rPr lang="en-US" i="1" dirty="0" err="1">
                <a:solidFill>
                  <a:srgbClr val="000000"/>
                </a:solidFill>
                <a:latin typeface="TimesNewRomanPSMT"/>
              </a:rPr>
              <a:t>Meekul</a:t>
            </a:r>
            <a:r>
              <a:rPr lang="en-US" i="1" dirty="0">
                <a:solidFill>
                  <a:srgbClr val="000000"/>
                </a:solidFill>
                <a:latin typeface="TimesNewRomanPSMT"/>
              </a:rPr>
              <a:t>, 2019)</a:t>
            </a:r>
            <a:r>
              <a:rPr lang="en-US" i="1" dirty="0"/>
              <a:t> </a:t>
            </a:r>
            <a:br>
              <a:rPr lang="en-US" i="1" dirty="0"/>
            </a:b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115780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74"/>
    </mc:Choice>
    <mc:Fallback>
      <p:transition spd="slow" advTm="14774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7133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Gill Sans MT" panose="020B0502020104020203" pitchFamily="34" charset="0"/>
              </a:rPr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79870"/>
            <a:ext cx="12192000" cy="5678129"/>
          </a:xfrm>
        </p:spPr>
        <p:txBody>
          <a:bodyPr>
            <a:normAutofit fontScale="62500" lnSpcReduction="20000"/>
          </a:bodyPr>
          <a:lstStyle/>
          <a:p>
            <a:r>
              <a:rPr lang="en-US" sz="3300" dirty="0">
                <a:latin typeface="Gill Sans MT" panose="020B0502020104020203" pitchFamily="34" charset="0"/>
              </a:rPr>
              <a:t>Completed project consists of the hardware and a web dashboard</a:t>
            </a:r>
          </a:p>
          <a:p>
            <a:endParaRPr lang="en-US" sz="3300" dirty="0">
              <a:latin typeface="Gill Sans MT" panose="020B0502020104020203" pitchFamily="34" charset="0"/>
            </a:endParaRPr>
          </a:p>
          <a:p>
            <a:r>
              <a:rPr lang="en-US" sz="3300" dirty="0">
                <a:latin typeface="Gill Sans MT" panose="020B0502020104020203" pitchFamily="34" charset="0"/>
              </a:rPr>
              <a:t>Current is read with SCT, calculated with ESP and displayed on dashboard</a:t>
            </a:r>
          </a:p>
          <a:p>
            <a:endParaRPr lang="en-US" sz="3300" dirty="0">
              <a:latin typeface="Gill Sans MT" panose="020B0502020104020203" pitchFamily="34" charset="0"/>
            </a:endParaRPr>
          </a:p>
          <a:p>
            <a:r>
              <a:rPr lang="en-US" sz="3300" dirty="0">
                <a:latin typeface="Gill Sans MT" panose="020B0502020104020203" pitchFamily="34" charset="0"/>
              </a:rPr>
              <a:t>Commands are entered by user from the dashboard and sent to ESP, calculation values can also be set.</a:t>
            </a:r>
          </a:p>
          <a:p>
            <a:endParaRPr lang="en-US" sz="3300" dirty="0">
              <a:latin typeface="Gill Sans MT" panose="020B0502020104020203" pitchFamily="34" charset="0"/>
            </a:endParaRPr>
          </a:p>
          <a:p>
            <a:r>
              <a:rPr lang="en-US" sz="3300" dirty="0">
                <a:latin typeface="Gill Sans MT" panose="020B0502020104020203" pitchFamily="34" charset="0"/>
              </a:rPr>
              <a:t>Power reading accuracy is not 100%</a:t>
            </a:r>
          </a:p>
          <a:p>
            <a:endParaRPr lang="en-US" sz="3300" dirty="0">
              <a:latin typeface="Gill Sans MT" panose="020B0502020104020203" pitchFamily="34" charset="0"/>
            </a:endParaRPr>
          </a:p>
          <a:p>
            <a:r>
              <a:rPr lang="en-US" sz="3300" dirty="0">
                <a:latin typeface="Gill Sans MT" panose="020B0502020104020203" pitchFamily="34" charset="0"/>
              </a:rPr>
              <a:t>Communication highly depends on good network</a:t>
            </a:r>
          </a:p>
          <a:p>
            <a:pPr marL="0" indent="0">
              <a:buNone/>
            </a:pPr>
            <a:r>
              <a:rPr lang="en-US" sz="3300" dirty="0">
                <a:latin typeface="Gill Sans MT" panose="020B0502020104020203" pitchFamily="34" charset="0"/>
              </a:rPr>
              <a:t>	</a:t>
            </a:r>
          </a:p>
          <a:p>
            <a:r>
              <a:rPr lang="en-US" sz="3800">
                <a:latin typeface="Gill Sans MT" panose="020B0502020104020203" pitchFamily="34" charset="0"/>
              </a:rPr>
              <a:t>Timed control</a:t>
            </a:r>
            <a:r>
              <a:rPr lang="en-US" sz="5600" dirty="0">
                <a:latin typeface="Gill Sans MT" panose="020B0502020104020203" pitchFamily="34" charset="0"/>
              </a:rPr>
              <a:t>	</a:t>
            </a:r>
            <a:r>
              <a:rPr lang="en-US" sz="5400" dirty="0">
                <a:latin typeface="Gabriola" panose="04040605051002020D02" pitchFamily="82" charset="0"/>
              </a:rPr>
              <a:t>								</a:t>
            </a:r>
          </a:p>
          <a:p>
            <a:pPr marL="2877600" lvl="8" indent="0">
              <a:buNone/>
            </a:pPr>
            <a:r>
              <a:rPr lang="en-US" sz="5400" dirty="0">
                <a:latin typeface="Gabriola" panose="04040605051002020D02" pitchFamily="82" charset="0"/>
              </a:rPr>
              <a:t>										</a:t>
            </a:r>
          </a:p>
          <a:p>
            <a:pPr marL="2877600" lvl="8" indent="0">
              <a:buNone/>
            </a:pPr>
            <a:r>
              <a:rPr lang="en-US" sz="16700" dirty="0">
                <a:latin typeface="Gabriola" panose="04040605051002020D02" pitchFamily="82" charset="0"/>
              </a:rPr>
              <a:t>				Thank You!</a:t>
            </a:r>
          </a:p>
        </p:txBody>
      </p:sp>
    </p:spTree>
    <p:extLst>
      <p:ext uri="{BB962C8B-B14F-4D97-AF65-F5344CB8AC3E}">
        <p14:creationId xmlns:p14="http://schemas.microsoft.com/office/powerpoint/2010/main" val="3189478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679"/>
    </mc:Choice>
    <mc:Fallback>
      <p:transition spd="slow" advTm="3667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9119" y="2458550"/>
            <a:ext cx="10353762" cy="970450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	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5129" y="1249409"/>
            <a:ext cx="10353762" cy="4697848"/>
          </a:xfrm>
        </p:spPr>
        <p:txBody>
          <a:bodyPr>
            <a:noAutofit/>
          </a:bodyPr>
          <a:lstStyle/>
          <a:p>
            <a:pPr lvl="8"/>
            <a:r>
              <a:rPr lang="en-US" sz="2000" dirty="0">
                <a:latin typeface="Gill Sans MT" panose="020B0502020104020203" pitchFamily="34" charset="0"/>
              </a:rPr>
              <a:t>Introduction</a:t>
            </a:r>
          </a:p>
          <a:p>
            <a:pPr lvl="8"/>
            <a:r>
              <a:rPr lang="en-US" sz="2000" dirty="0">
                <a:latin typeface="Gill Sans MT" panose="020B0502020104020203" pitchFamily="34" charset="0"/>
              </a:rPr>
              <a:t>Justification</a:t>
            </a:r>
          </a:p>
          <a:p>
            <a:pPr lvl="8"/>
            <a:r>
              <a:rPr lang="en-US" sz="2000" dirty="0">
                <a:latin typeface="Gill Sans MT" panose="020B0502020104020203" pitchFamily="34" charset="0"/>
              </a:rPr>
              <a:t>Aim and Objectives</a:t>
            </a:r>
          </a:p>
          <a:p>
            <a:pPr lvl="8"/>
            <a:r>
              <a:rPr lang="en-US" sz="2000" dirty="0">
                <a:latin typeface="Gill Sans MT" panose="020B0502020104020203" pitchFamily="34" charset="0"/>
              </a:rPr>
              <a:t>Approach</a:t>
            </a:r>
          </a:p>
          <a:p>
            <a:pPr lvl="8"/>
            <a:r>
              <a:rPr lang="en-US" sz="2000" dirty="0">
                <a:latin typeface="Gill Sans MT" panose="020B0502020104020203" pitchFamily="34" charset="0"/>
              </a:rPr>
              <a:t>Parameters being monitored</a:t>
            </a:r>
          </a:p>
          <a:p>
            <a:pPr lvl="8"/>
            <a:r>
              <a:rPr lang="en-US" sz="2000" dirty="0">
                <a:latin typeface="Gill Sans MT" panose="020B0502020104020203" pitchFamily="34" charset="0"/>
              </a:rPr>
              <a:t>Illustrative diagrams</a:t>
            </a:r>
          </a:p>
          <a:p>
            <a:pPr lvl="8"/>
            <a:r>
              <a:rPr lang="en-US" sz="2000" dirty="0">
                <a:latin typeface="Gill Sans MT" panose="020B0502020104020203" pitchFamily="34" charset="0"/>
              </a:rPr>
              <a:t>Tools</a:t>
            </a:r>
          </a:p>
          <a:p>
            <a:pPr lvl="8"/>
            <a:r>
              <a:rPr lang="en-US" sz="2000" dirty="0">
                <a:latin typeface="Gill Sans MT" panose="020B0502020104020203" pitchFamily="34" charset="0"/>
              </a:rPr>
              <a:t>Present state of design</a:t>
            </a:r>
          </a:p>
          <a:p>
            <a:pPr lvl="8"/>
            <a:r>
              <a:rPr lang="en-US" sz="2000" dirty="0">
                <a:latin typeface="Gill Sans MT" panose="020B0502020104020203" pitchFamily="34" charset="0"/>
              </a:rPr>
              <a:t>Future work</a:t>
            </a:r>
          </a:p>
          <a:p>
            <a:pPr lvl="8"/>
            <a:r>
              <a:rPr lang="en-US" sz="2000" dirty="0">
                <a:latin typeface="Gill Sans MT" panose="020B0502020104020203" pitchFamily="34" charset="0"/>
              </a:rPr>
              <a:t>Summary</a:t>
            </a:r>
          </a:p>
          <a:p>
            <a:pPr lvl="8"/>
            <a:endParaRPr lang="en-US" sz="2000" dirty="0">
              <a:latin typeface="Gill Sans MT" panose="020B0502020104020203" pitchFamily="34" charset="0"/>
            </a:endParaRPr>
          </a:p>
          <a:p>
            <a:pPr lvl="8"/>
            <a:endParaRPr lang="en-US" sz="2000" dirty="0">
              <a:latin typeface="Gill Sans MT" panose="020B0502020104020203" pitchFamily="34" charset="0"/>
            </a:endParaRPr>
          </a:p>
          <a:p>
            <a:pPr lvl="8"/>
            <a:endParaRPr lang="en-US" sz="2000" dirty="0">
              <a:latin typeface="Gill Sans MT" panose="020B0502020104020203" pitchFamily="34" charset="0"/>
            </a:endParaRPr>
          </a:p>
          <a:p>
            <a:pPr lvl="8"/>
            <a:endParaRPr lang="en-US" sz="20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4615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4"/>
    </mc:Choice>
    <mc:Fallback>
      <p:transition spd="slow" advTm="1474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776" y="231423"/>
            <a:ext cx="8852604" cy="970450"/>
          </a:xfrm>
        </p:spPr>
        <p:txBody>
          <a:bodyPr/>
          <a:lstStyle/>
          <a:p>
            <a:pPr algn="ctr"/>
            <a:r>
              <a:rPr lang="en-US" dirty="0">
                <a:latin typeface="Gill Sans MT" panose="020B0502020104020203" pitchFamily="34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9119" y="959556"/>
            <a:ext cx="10353762" cy="5779911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latin typeface="Gill Sans MT" panose="020B0502020104020203" pitchFamily="34" charset="0"/>
              </a:rPr>
              <a:t>IoT</a:t>
            </a:r>
            <a:r>
              <a:rPr lang="en-US" dirty="0">
                <a:latin typeface="Gill Sans MT" panose="020B0502020104020203" pitchFamily="34" charset="0"/>
              </a:rPr>
              <a:t> is </a:t>
            </a:r>
            <a:r>
              <a:rPr lang="en-US" dirty="0">
                <a:effectLst/>
                <a:latin typeface="Gill Sans MT" panose="020B0502020104020203" pitchFamily="34" charset="0"/>
              </a:rPr>
              <a:t>the extension of Internet connectivity into physical devices and</a:t>
            </a:r>
            <a:br>
              <a:rPr lang="en-US" dirty="0">
                <a:effectLst/>
                <a:latin typeface="Gill Sans MT" panose="020B0502020104020203" pitchFamily="34" charset="0"/>
              </a:rPr>
            </a:br>
            <a:r>
              <a:rPr lang="en-US" dirty="0">
                <a:effectLst/>
                <a:latin typeface="Gill Sans MT" panose="020B0502020104020203" pitchFamily="34" charset="0"/>
              </a:rPr>
              <a:t>everyday objects</a:t>
            </a:r>
          </a:p>
          <a:p>
            <a:pPr>
              <a:lnSpc>
                <a:spcPct val="150000"/>
              </a:lnSpc>
            </a:pPr>
            <a:r>
              <a:rPr lang="en-US" dirty="0">
                <a:effectLst/>
                <a:latin typeface="Gill Sans MT" panose="020B0502020104020203" pitchFamily="34" charset="0"/>
              </a:rPr>
              <a:t>A </a:t>
            </a:r>
            <a:r>
              <a:rPr lang="en-US" b="1" dirty="0">
                <a:effectLst/>
                <a:latin typeface="Gill Sans MT" panose="020B0502020104020203" pitchFamily="34" charset="0"/>
              </a:rPr>
              <a:t>smart device</a:t>
            </a:r>
            <a:r>
              <a:rPr lang="en-US" dirty="0">
                <a:effectLst/>
                <a:latin typeface="Gill Sans MT" panose="020B0502020104020203" pitchFamily="34" charset="0"/>
              </a:rPr>
              <a:t> is an electronic device, generally connected to other devices or networks via different wireless protocols such as Bluetooth, ZigBee, NFC, Wi-Fi, Li-Fi, 3G, etc., that can operate to some extent interactively and autonomously.</a:t>
            </a:r>
            <a:r>
              <a:rPr lang="en-US" dirty="0">
                <a:latin typeface="Gill Sans MT" panose="020B0502020104020203" pitchFamily="34" charset="0"/>
              </a:rPr>
              <a:t> </a:t>
            </a:r>
          </a:p>
          <a:p>
            <a:pPr marL="0" indent="0">
              <a:buNone/>
            </a:pPr>
            <a:endParaRPr lang="en-US" dirty="0">
              <a:latin typeface="Gill Sans MT" panose="020B0502020104020203" pitchFamily="34" charset="0"/>
            </a:endParaRPr>
          </a:p>
          <a:p>
            <a:pPr marL="36900" indent="0">
              <a:buNone/>
            </a:pPr>
            <a:endParaRPr lang="en-US" dirty="0">
              <a:latin typeface="Gill Sans MT" panose="020B0502020104020203" pitchFamily="34" charset="0"/>
            </a:endParaRPr>
          </a:p>
          <a:p>
            <a:endParaRPr lang="en-US" dirty="0">
              <a:latin typeface="Gill Sans MT" panose="020B0502020104020203" pitchFamily="34" charset="0"/>
            </a:endParaRPr>
          </a:p>
          <a:p>
            <a:r>
              <a:rPr lang="en-US" dirty="0">
                <a:latin typeface="Gill Sans MT" panose="020B0502020104020203" pitchFamily="34" charset="0"/>
              </a:rPr>
              <a:t>Load control is simply enabling user  to have easy and interactive access to domestic loads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3DF2F7-E115-4698-B743-766C3AD07514}"/>
              </a:ext>
            </a:extLst>
          </p:cNvPr>
          <p:cNvSpPr txBox="1"/>
          <p:nvPr/>
        </p:nvSpPr>
        <p:spPr>
          <a:xfrm>
            <a:off x="1433690" y="4385733"/>
            <a:ext cx="9561688" cy="1264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94100" indent="-457200" algn="ctr">
              <a:lnSpc>
                <a:spcPct val="170000"/>
              </a:lnSpc>
            </a:pPr>
            <a:r>
              <a:rPr lang="en-US" sz="2400" i="1" dirty="0">
                <a:highlight>
                  <a:srgbClr val="C0C0C0"/>
                </a:highlight>
                <a:latin typeface="+mj-lt"/>
              </a:rPr>
              <a:t>IoT Smart Energy Meter is an energy meter connected to the internet which can interact with loads and pushes/pull data from the cloud.</a:t>
            </a:r>
          </a:p>
        </p:txBody>
      </p:sp>
    </p:spTree>
    <p:extLst>
      <p:ext uri="{BB962C8B-B14F-4D97-AF65-F5344CB8AC3E}">
        <p14:creationId xmlns:p14="http://schemas.microsoft.com/office/powerpoint/2010/main" val="2781983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890"/>
    </mc:Choice>
    <mc:Fallback>
      <p:transition spd="slow" advTm="5389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584" y="210090"/>
            <a:ext cx="11161238" cy="970450"/>
          </a:xfrm>
        </p:spPr>
        <p:txBody>
          <a:bodyPr/>
          <a:lstStyle/>
          <a:p>
            <a:pPr algn="ctr"/>
            <a:r>
              <a:rPr lang="en-US" dirty="0">
                <a:latin typeface="Gill Sans MT" panose="020B0502020104020203" pitchFamily="34" charset="0"/>
              </a:rPr>
              <a:t>Justification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80540"/>
            <a:ext cx="10515600" cy="5467370"/>
          </a:xfrm>
        </p:spPr>
        <p:txBody>
          <a:bodyPr>
            <a:normAutofit/>
          </a:bodyPr>
          <a:lstStyle/>
          <a:p>
            <a:pPr marL="36900" indent="0">
              <a:lnSpc>
                <a:spcPct val="200000"/>
              </a:lnSpc>
              <a:buNone/>
            </a:pPr>
            <a:r>
              <a:rPr lang="en-US" dirty="0">
                <a:latin typeface="Gill Sans MT" panose="020B0502020104020203" pitchFamily="34" charset="0"/>
              </a:rPr>
              <a:t>Present Energy Meter System provides:</a:t>
            </a:r>
          </a:p>
          <a:p>
            <a:pPr lvl="2"/>
            <a:r>
              <a:rPr lang="en-US" sz="2400" dirty="0">
                <a:latin typeface="Gill Sans MT" panose="020B0502020104020203" pitchFamily="34" charset="0"/>
              </a:rPr>
              <a:t>Meter reading and display for consumer and meter readers</a:t>
            </a:r>
          </a:p>
          <a:p>
            <a:pPr lvl="2"/>
            <a:r>
              <a:rPr lang="en-US" sz="2400" dirty="0">
                <a:latin typeface="Gill Sans MT" panose="020B0502020104020203" pitchFamily="34" charset="0"/>
              </a:rPr>
              <a:t>Most common automation systems only incorporate Bluetooth and IEEE 802.11 comm.</a:t>
            </a:r>
          </a:p>
          <a:p>
            <a:pPr lvl="2"/>
            <a:r>
              <a:rPr lang="en-US" sz="2400" dirty="0">
                <a:latin typeface="Gill Sans MT" panose="020B0502020104020203" pitchFamily="34" charset="0"/>
              </a:rPr>
              <a:t>Virtually none incorporates load control</a:t>
            </a:r>
          </a:p>
          <a:p>
            <a:pPr marL="914400" lvl="2" indent="0">
              <a:buNone/>
            </a:pPr>
            <a:endParaRPr lang="en-US" dirty="0">
              <a:latin typeface="Gill Sans MT" panose="020B0502020104020203" pitchFamily="34" charset="0"/>
            </a:endParaRPr>
          </a:p>
          <a:p>
            <a:pPr marL="36900" indent="0">
              <a:lnSpc>
                <a:spcPct val="200000"/>
              </a:lnSpc>
              <a:buNone/>
            </a:pPr>
            <a:r>
              <a:rPr lang="en-US" dirty="0">
                <a:latin typeface="Gill Sans MT" panose="020B0502020104020203" pitchFamily="34" charset="0"/>
              </a:rPr>
              <a:t>This design ensures:</a:t>
            </a:r>
          </a:p>
          <a:p>
            <a:pPr lvl="2"/>
            <a:r>
              <a:rPr lang="en-US" sz="2800" dirty="0">
                <a:latin typeface="Gill Sans MT" panose="020B0502020104020203" pitchFamily="34" charset="0"/>
              </a:rPr>
              <a:t>IoT enabled</a:t>
            </a:r>
          </a:p>
          <a:p>
            <a:pPr lvl="2"/>
            <a:r>
              <a:rPr lang="en-US" sz="2800" dirty="0">
                <a:latin typeface="Gill Sans MT" panose="020B0502020104020203" pitchFamily="34" charset="0"/>
              </a:rPr>
              <a:t>Interactive UI (user interface)</a:t>
            </a:r>
          </a:p>
          <a:p>
            <a:pPr lvl="2"/>
            <a:r>
              <a:rPr lang="en-US" sz="2800" dirty="0">
                <a:latin typeface="Gill Sans MT" panose="020B0502020104020203" pitchFamily="34" charset="0"/>
              </a:rPr>
              <a:t>Load control</a:t>
            </a:r>
          </a:p>
          <a:p>
            <a:pPr marL="36900" indent="0">
              <a:buNone/>
            </a:pPr>
            <a:endParaRPr lang="en-US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906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113"/>
    </mc:Choice>
    <mc:Fallback>
      <p:transition spd="slow" advTm="28113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143" y="287868"/>
            <a:ext cx="11385714" cy="970450"/>
          </a:xfrm>
        </p:spPr>
        <p:txBody>
          <a:bodyPr/>
          <a:lstStyle/>
          <a:p>
            <a:pPr algn="ctr"/>
            <a:r>
              <a:rPr lang="en-US" dirty="0">
                <a:latin typeface="Gill Sans MT" panose="020B0502020104020203" pitchFamily="34" charset="0"/>
              </a:rPr>
              <a:t>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58318"/>
            <a:ext cx="10515600" cy="5119037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The area of concentration is energy monitoring</a:t>
            </a:r>
            <a:r>
              <a:rPr lang="en-US" dirty="0">
                <a:latin typeface="Gill Sans MT" panose="020B0502020104020203" pitchFamily="34" charset="0"/>
              </a:rPr>
              <a:t> and</a:t>
            </a:r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 load control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    (scope? Yeah!)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marL="494100" indent="-457200">
              <a:lnSpc>
                <a:spcPct val="100000"/>
              </a:lnSpc>
            </a:pPr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Design of the device based on SCT-013-000 sensor to monitor current drain from the supply</a:t>
            </a:r>
            <a:r>
              <a:rPr lang="en-US" dirty="0">
                <a:latin typeface="Gill Sans MT" panose="020B0502020104020203" pitchFamily="34" charset="0"/>
              </a:rPr>
              <a:t>, </a:t>
            </a:r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ESP32 microcontroller to compute power, energy and bill amount, then communicates the data. Web app as dashboard fo</a:t>
            </a:r>
            <a:r>
              <a:rPr lang="en-US" dirty="0">
                <a:latin typeface="Gill Sans MT" panose="020B0502020104020203" pitchFamily="34" charset="0"/>
              </a:rPr>
              <a:t>r controlling and monitoring.</a:t>
            </a:r>
            <a:endParaRPr lang="en-US" dirty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marL="36900" indent="0">
              <a:buNone/>
            </a:pPr>
            <a:endParaRPr lang="en-US" dirty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The design is basically grouped into two sections: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Hardware (Circuit </a:t>
            </a:r>
            <a:r>
              <a:rPr lang="en-US" dirty="0">
                <a:latin typeface="Gill Sans MT" panose="020B0502020104020203" pitchFamily="34" charset="0"/>
              </a:rPr>
              <a:t>and loads</a:t>
            </a:r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)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Software part (Website design, MQTT, Ubidots)</a:t>
            </a:r>
          </a:p>
          <a:p>
            <a:endParaRPr lang="en-US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062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229"/>
    </mc:Choice>
    <mc:Fallback>
      <p:transition spd="slow" advTm="33229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18AD9-B77C-42D3-B306-B36535E9A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00201" y="613480"/>
            <a:ext cx="9482559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latin typeface="Gill Sans MT" panose="020B0502020104020203" pitchFamily="34" charset="0"/>
              </a:rPr>
              <a:t>SCT-013-00 Current Sensor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9B589D9-4DD1-41D0-8286-E420D38E48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259643" y="1510831"/>
            <a:ext cx="4899379" cy="498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C535770-E7EB-421B-BE23-E97766DF01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8865" y="2215087"/>
            <a:ext cx="4485926" cy="4485926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A6BADEDB-1137-41E8-B42C-CF130C4F0A7A}"/>
              </a:ext>
            </a:extLst>
          </p:cNvPr>
          <p:cNvSpPr txBox="1">
            <a:spLocks/>
          </p:cNvSpPr>
          <p:nvPr/>
        </p:nvSpPr>
        <p:spPr>
          <a:xfrm>
            <a:off x="-1600200" y="613480"/>
            <a:ext cx="94685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latin typeface="Gill Sans MT" panose="020B0502020104020203" pitchFamily="34" charset="0"/>
              </a:rPr>
              <a:t>SCT-013-00 Current Sensor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13E8DDE-EA1F-4C36-B59A-46A3ADD8FC87}"/>
              </a:ext>
            </a:extLst>
          </p:cNvPr>
          <p:cNvSpPr txBox="1">
            <a:spLocks/>
          </p:cNvSpPr>
          <p:nvPr/>
        </p:nvSpPr>
        <p:spPr>
          <a:xfrm>
            <a:off x="4286955" y="613479"/>
            <a:ext cx="94685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latin typeface="Gill Sans MT" panose="020B0502020104020203" pitchFamily="34" charset="0"/>
              </a:rPr>
              <a:t>ESP 32</a:t>
            </a:r>
          </a:p>
        </p:txBody>
      </p:sp>
    </p:spTree>
    <p:extLst>
      <p:ext uri="{BB962C8B-B14F-4D97-AF65-F5344CB8AC3E}">
        <p14:creationId xmlns:p14="http://schemas.microsoft.com/office/powerpoint/2010/main" val="1431629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262"/>
    </mc:Choice>
    <mc:Fallback>
      <p:transition spd="slow" advTm="28262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D65ECE-9A78-4EDC-B80A-6F3189753B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536" b="19867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1D3A8B-677F-4B94-9032-0566E1191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2752354" cy="2709275"/>
          </a:xfrm>
          <a:prstGeom prst="ellipse">
            <a:avLst/>
          </a:prstGeom>
          <a:solidFill>
            <a:srgbClr val="231815"/>
          </a:solidFill>
          <a:ln w="174625" cmpd="thinThick">
            <a:solidFill>
              <a:srgbClr val="231815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>
                <a:solidFill>
                  <a:srgbClr val="FFFFFF"/>
                </a:solidFill>
              </a:rPr>
              <a:t>Relay Module</a:t>
            </a:r>
          </a:p>
        </p:txBody>
      </p:sp>
    </p:spTree>
    <p:extLst>
      <p:ext uri="{BB962C8B-B14F-4D97-AF65-F5344CB8AC3E}">
        <p14:creationId xmlns:p14="http://schemas.microsoft.com/office/powerpoint/2010/main" val="17099392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6538"/>
    </mc:Choice>
    <mc:Fallback>
      <p:transition spd="slow" advTm="6538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183" y="433754"/>
            <a:ext cx="11415239" cy="970450"/>
          </a:xfrm>
        </p:spPr>
        <p:txBody>
          <a:bodyPr/>
          <a:lstStyle/>
          <a:p>
            <a:pPr algn="ctr"/>
            <a:r>
              <a:rPr lang="en-US" dirty="0">
                <a:latin typeface="Gill Sans MT" panose="020B0502020104020203" pitchFamily="34" charset="0"/>
              </a:rPr>
              <a:t>Parameters being monitored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latin typeface="Gill Sans MT" panose="020B0502020104020203" pitchFamily="34" charset="0"/>
              </a:rPr>
              <a:t>Real time power, and Total Energy consumption</a:t>
            </a:r>
          </a:p>
          <a:p>
            <a:pPr>
              <a:lnSpc>
                <a:spcPct val="150000"/>
              </a:lnSpc>
            </a:pPr>
            <a:r>
              <a:rPr lang="en-US" sz="3600" dirty="0">
                <a:latin typeface="Gill Sans MT" panose="020B0502020104020203" pitchFamily="34" charset="0"/>
              </a:rPr>
              <a:t>Session Data</a:t>
            </a:r>
          </a:p>
          <a:p>
            <a:pPr>
              <a:lnSpc>
                <a:spcPct val="150000"/>
              </a:lnSpc>
            </a:pPr>
            <a:r>
              <a:rPr lang="en-US" sz="3600" dirty="0">
                <a:latin typeface="Gill Sans MT" panose="020B0502020104020203" pitchFamily="34" charset="0"/>
              </a:rPr>
              <a:t>Estimated bill (Total and session)</a:t>
            </a:r>
          </a:p>
          <a:p>
            <a:pPr>
              <a:lnSpc>
                <a:spcPct val="150000"/>
              </a:lnSpc>
            </a:pPr>
            <a:r>
              <a:rPr lang="en-US" sz="3600" dirty="0">
                <a:latin typeface="Gill Sans MT" panose="020B0502020104020203" pitchFamily="34" charset="0"/>
              </a:rPr>
              <a:t>Load state</a:t>
            </a:r>
          </a:p>
        </p:txBody>
      </p:sp>
    </p:spTree>
    <p:extLst>
      <p:ext uri="{BB962C8B-B14F-4D97-AF65-F5344CB8AC3E}">
        <p14:creationId xmlns:p14="http://schemas.microsoft.com/office/powerpoint/2010/main" val="3611784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261"/>
    </mc:Choice>
    <mc:Fallback>
      <p:transition spd="slow" advTm="2726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56" y="0"/>
            <a:ext cx="10353762" cy="970450"/>
          </a:xfrm>
        </p:spPr>
        <p:txBody>
          <a:bodyPr/>
          <a:lstStyle/>
          <a:p>
            <a:pPr algn="ctr"/>
            <a:r>
              <a:rPr lang="en-US" dirty="0">
                <a:latin typeface="Gill Sans MT" panose="020B0502020104020203" pitchFamily="34" charset="0"/>
              </a:rPr>
              <a:t>Block diagram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3613" y="803147"/>
            <a:ext cx="9615948" cy="562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226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605"/>
    </mc:Choice>
    <mc:Fallback>
      <p:transition spd="slow" advTm="17605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612</TotalTime>
  <Words>391</Words>
  <Application>Microsoft Office PowerPoint</Application>
  <PresentationFormat>Widescreen</PresentationFormat>
  <Paragraphs>95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Gabriola</vt:lpstr>
      <vt:lpstr>Gill Sans MT</vt:lpstr>
      <vt:lpstr>TimesNewRomanPSMT</vt:lpstr>
      <vt:lpstr>Office Theme</vt:lpstr>
      <vt:lpstr>IoT Smart Energy Meter with   Load Control</vt:lpstr>
      <vt:lpstr> Outline</vt:lpstr>
      <vt:lpstr>Introduction</vt:lpstr>
      <vt:lpstr>Justification</vt:lpstr>
      <vt:lpstr>Approach</vt:lpstr>
      <vt:lpstr>SCT-013-00 Current Sensor</vt:lpstr>
      <vt:lpstr>Relay Module</vt:lpstr>
      <vt:lpstr>Parameters being monitored</vt:lpstr>
      <vt:lpstr>Block diagram</vt:lpstr>
      <vt:lpstr>Schematic</vt:lpstr>
      <vt:lpstr>Summary of components &gt;</vt:lpstr>
      <vt:lpstr>Result</vt:lpstr>
      <vt:lpstr>Dashboard</vt:lpstr>
      <vt:lpstr>Data log and visualization</vt:lpstr>
      <vt:lpstr>Application</vt:lpstr>
      <vt:lpstr>PowerPoint Presentation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Smart Energy Meter with   Load Control</dc:title>
  <dc:creator>AbdullaH OladipO</dc:creator>
  <cp:lastModifiedBy>AbdullaH OladipO</cp:lastModifiedBy>
  <cp:revision>13</cp:revision>
  <dcterms:created xsi:type="dcterms:W3CDTF">2020-02-09T21:03:05Z</dcterms:created>
  <dcterms:modified xsi:type="dcterms:W3CDTF">2020-02-10T07:16:03Z</dcterms:modified>
</cp:coreProperties>
</file>